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unito Sans Heavy" charset="1" panose="00000A00000000000000"/>
      <p:regular r:id="rId16"/>
    </p:embeddedFont>
    <p:embeddedFont>
      <p:font typeface="Roboto" charset="1" panose="02000000000000000000"/>
      <p:regular r:id="rId17"/>
    </p:embeddedFont>
    <p:embeddedFont>
      <p:font typeface="Roboto Bold" charset="1" panose="02000000000000000000"/>
      <p:regular r:id="rId18"/>
    </p:embeddedFont>
    <p:embeddedFont>
      <p:font typeface="Roboto Italics" charset="1" panose="02000000000000000000"/>
      <p:regular r:id="rId19"/>
    </p:embeddedFont>
    <p:embeddedFont>
      <p:font typeface="Roboto Condensed" charset="1" panose="02000000000000000000"/>
      <p:regular r:id="rId20"/>
    </p:embeddedFont>
    <p:embeddedFont>
      <p:font typeface="Nunito Sans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https://www.figma.com/proto/r7QagZbK5MYPiv5JWb26AU/practice?node-id=177-934&amp;t=H0fOKrPz3JZkRZTG-1&amp;scaling=scale-down&amp;content-scaling=fixed&amp;page-id=0%3A1&amp;starting-point-node-id=177%3A934&amp;show-proto-sidebar=1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9F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04794" y="-2600035"/>
            <a:ext cx="6326406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137290" y="885878"/>
            <a:ext cx="6591021" cy="9023285"/>
            <a:chOff x="0" y="0"/>
            <a:chExt cx="8788027" cy="12031047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4468" t="0" r="-94468" b="0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10295412"/>
              <a:ext cx="8788027" cy="1735635"/>
            </a:xfrm>
            <a:custGeom>
              <a:avLst/>
              <a:gdLst/>
              <a:ahLst/>
              <a:cxnLst/>
              <a:rect r="r" b="b" t="t" l="l"/>
              <a:pathLst>
                <a:path h="1735635" w="8788027">
                  <a:moveTo>
                    <a:pt x="0" y="0"/>
                  </a:moveTo>
                  <a:lnTo>
                    <a:pt x="8788027" y="0"/>
                  </a:lnTo>
                  <a:lnTo>
                    <a:pt x="8788027" y="1735635"/>
                  </a:lnTo>
                  <a:lnTo>
                    <a:pt x="0" y="173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6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1238303"/>
            <a:ext cx="11482627" cy="524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89"/>
              </a:lnSpc>
            </a:pPr>
            <a:r>
              <a:rPr lang="en-US" sz="12099" b="true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FOODz : </a:t>
            </a:r>
          </a:p>
          <a:p>
            <a:pPr algn="l">
              <a:lnSpc>
                <a:spcPts val="9900"/>
              </a:lnSpc>
            </a:pPr>
            <a:r>
              <a:rPr lang="en-US" sz="11000" b="true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A food delivery app for the campus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12415" y="8171458"/>
            <a:ext cx="4529733" cy="160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Ammu B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Manjusree Nayak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Saumya Kumari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171458"/>
            <a:ext cx="3883715" cy="57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Team Members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392382"/>
            <a:ext cx="741468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Instructor : </a:t>
            </a:r>
            <a:r>
              <a:rPr lang="en-US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Sruti Srinivasa Ragavan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77886" y="3753979"/>
            <a:ext cx="13684819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58"/>
              </a:lnSpc>
            </a:pPr>
            <a:r>
              <a:rPr lang="en-US" sz="14298" b="true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Thank You 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9055" y="7864052"/>
            <a:ext cx="19027055" cy="2422948"/>
            <a:chOff x="0" y="0"/>
            <a:chExt cx="5011241" cy="6381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11241" cy="638143"/>
            </a:xfrm>
            <a:custGeom>
              <a:avLst/>
              <a:gdLst/>
              <a:ahLst/>
              <a:cxnLst/>
              <a:rect r="r" b="b" t="t" l="l"/>
              <a:pathLst>
                <a:path h="638143" w="5011241">
                  <a:moveTo>
                    <a:pt x="0" y="0"/>
                  </a:moveTo>
                  <a:lnTo>
                    <a:pt x="5011241" y="0"/>
                  </a:lnTo>
                  <a:lnTo>
                    <a:pt x="5011241" y="638143"/>
                  </a:lnTo>
                  <a:lnTo>
                    <a:pt x="0" y="638143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11241" cy="676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274812" y="0"/>
            <a:ext cx="8072887" cy="11225754"/>
          </a:xfrm>
          <a:custGeom>
            <a:avLst/>
            <a:gdLst/>
            <a:ahLst/>
            <a:cxnLst/>
            <a:rect r="r" b="b" t="t" l="l"/>
            <a:pathLst>
              <a:path h="11225754" w="8072887">
                <a:moveTo>
                  <a:pt x="0" y="0"/>
                </a:moveTo>
                <a:lnTo>
                  <a:pt x="8072888" y="0"/>
                </a:lnTo>
                <a:lnTo>
                  <a:pt x="8072888" y="11225754"/>
                </a:lnTo>
                <a:lnTo>
                  <a:pt x="0" y="11225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104" t="-6827" r="-112959" b="-682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686335" y="5230381"/>
            <a:ext cx="5221679" cy="3689673"/>
            <a:chOff x="0" y="0"/>
            <a:chExt cx="1375257" cy="9717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5257" cy="971766"/>
            </a:xfrm>
            <a:custGeom>
              <a:avLst/>
              <a:gdLst/>
              <a:ahLst/>
              <a:cxnLst/>
              <a:rect r="r" b="b" t="t" l="l"/>
              <a:pathLst>
                <a:path h="971766" w="1375257">
                  <a:moveTo>
                    <a:pt x="0" y="0"/>
                  </a:moveTo>
                  <a:lnTo>
                    <a:pt x="1375257" y="0"/>
                  </a:lnTo>
                  <a:lnTo>
                    <a:pt x="1375257" y="971766"/>
                  </a:lnTo>
                  <a:lnTo>
                    <a:pt x="0" y="971766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75257" cy="1009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4798076" cy="10287000"/>
            <a:chOff x="0" y="0"/>
            <a:chExt cx="1263691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36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3691">
                  <a:moveTo>
                    <a:pt x="0" y="0"/>
                  </a:moveTo>
                  <a:lnTo>
                    <a:pt x="1263691" y="0"/>
                  </a:lnTo>
                  <a:lnTo>
                    <a:pt x="12636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764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6369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98076" y="-603573"/>
            <a:ext cx="13489924" cy="8467625"/>
            <a:chOff x="0" y="0"/>
            <a:chExt cx="3552902" cy="22301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52902" cy="2230156"/>
            </a:xfrm>
            <a:custGeom>
              <a:avLst/>
              <a:gdLst/>
              <a:ahLst/>
              <a:cxnLst/>
              <a:rect r="r" b="b" t="t" l="l"/>
              <a:pathLst>
                <a:path h="2230156" w="3552902">
                  <a:moveTo>
                    <a:pt x="0" y="0"/>
                  </a:moveTo>
                  <a:lnTo>
                    <a:pt x="3552902" y="0"/>
                  </a:lnTo>
                  <a:lnTo>
                    <a:pt x="3552902" y="2230156"/>
                  </a:lnTo>
                  <a:lnTo>
                    <a:pt x="0" y="22301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52902" cy="2268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627988" y="1028700"/>
            <a:ext cx="13489924" cy="365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true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Aim of this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27988" y="5077838"/>
            <a:ext cx="9679052" cy="184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goal of the project is to design a food ordering app for campus residents, ensuring easy access to meals from various hall canteens, food stalls, and campus outlets.</a:t>
            </a:r>
            <a:r>
              <a:rPr lang="en-US" sz="3000" i="true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*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72995" y="9239250"/>
            <a:ext cx="7615005" cy="93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*This product is inspired by a previous course project developed by Pranab Pandey and his team, with our team member Ammu being part of that project.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6632" y="1028700"/>
            <a:ext cx="1644812" cy="182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1.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1691" y="0"/>
            <a:ext cx="4258039" cy="10287000"/>
            <a:chOff x="0" y="0"/>
            <a:chExt cx="112145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4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21459">
                  <a:moveTo>
                    <a:pt x="0" y="0"/>
                  </a:moveTo>
                  <a:lnTo>
                    <a:pt x="1121459" y="0"/>
                  </a:lnTo>
                  <a:lnTo>
                    <a:pt x="11214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49F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145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36347" y="8854639"/>
            <a:ext cx="14251653" cy="1432361"/>
            <a:chOff x="0" y="0"/>
            <a:chExt cx="3753522" cy="3772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53522" cy="377247"/>
            </a:xfrm>
            <a:custGeom>
              <a:avLst/>
              <a:gdLst/>
              <a:ahLst/>
              <a:cxnLst/>
              <a:rect r="r" b="b" t="t" l="l"/>
              <a:pathLst>
                <a:path h="377247" w="3753522">
                  <a:moveTo>
                    <a:pt x="0" y="0"/>
                  </a:moveTo>
                  <a:lnTo>
                    <a:pt x="3753522" y="0"/>
                  </a:lnTo>
                  <a:lnTo>
                    <a:pt x="3753522" y="377247"/>
                  </a:lnTo>
                  <a:lnTo>
                    <a:pt x="0" y="377247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53522" cy="415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115584" y="5428835"/>
            <a:ext cx="504339" cy="504339"/>
          </a:xfrm>
          <a:custGeom>
            <a:avLst/>
            <a:gdLst/>
            <a:ahLst/>
            <a:cxnLst/>
            <a:rect r="r" b="b" t="t" l="l"/>
            <a:pathLst>
              <a:path h="504339" w="504339">
                <a:moveTo>
                  <a:pt x="0" y="0"/>
                </a:moveTo>
                <a:lnTo>
                  <a:pt x="504339" y="0"/>
                </a:lnTo>
                <a:lnTo>
                  <a:pt x="504339" y="504339"/>
                </a:lnTo>
                <a:lnTo>
                  <a:pt x="0" y="50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650135"/>
            <a:ext cx="4271158" cy="182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b="true" sz="12000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2101" y="1028700"/>
            <a:ext cx="13489924" cy="365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true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The 1st</a:t>
            </a:r>
          </a:p>
          <a:p>
            <a:pPr algn="l">
              <a:lnSpc>
                <a:spcPts val="14400"/>
              </a:lnSpc>
            </a:pPr>
            <a:r>
              <a:rPr lang="en-US" sz="12000" b="true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Needfinding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9525" y="5251537"/>
            <a:ext cx="10475076" cy="287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anonymous survey with a structured questionnaire designed to identify food-related challenges and preferences among students at IIT Kanpur. 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survey collected data on various aspects, such as eating habits, spending on food outside the mess, challenges in accessing food, popular food choices, and late-night eating behaviour etc.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115584" y="6968615"/>
            <a:ext cx="504339" cy="504339"/>
          </a:xfrm>
          <a:custGeom>
            <a:avLst/>
            <a:gdLst/>
            <a:ahLst/>
            <a:cxnLst/>
            <a:rect r="r" b="b" t="t" l="l"/>
            <a:pathLst>
              <a:path h="504339" w="504339">
                <a:moveTo>
                  <a:pt x="0" y="0"/>
                </a:moveTo>
                <a:lnTo>
                  <a:pt x="504339" y="0"/>
                </a:lnTo>
                <a:lnTo>
                  <a:pt x="504339" y="504338"/>
                </a:lnTo>
                <a:lnTo>
                  <a:pt x="0" y="50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59477" y="0"/>
            <a:ext cx="13370641" cy="10287000"/>
            <a:chOff x="0" y="0"/>
            <a:chExt cx="17827522" cy="13716000"/>
          </a:xfrm>
        </p:grpSpPr>
        <p:sp>
          <p:nvSpPr>
            <p:cNvPr name="AutoShape 3" id="3"/>
            <p:cNvSpPr/>
            <p:nvPr/>
          </p:nvSpPr>
          <p:spPr>
            <a:xfrm rot="0">
              <a:off x="0" y="6858000"/>
              <a:ext cx="17827522" cy="6858000"/>
            </a:xfrm>
            <a:prstGeom prst="rect">
              <a:avLst/>
            </a:prstGeom>
            <a:solidFill>
              <a:srgbClr val="849F27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0"/>
              <a:ext cx="17827522" cy="6858000"/>
            </a:xfrm>
            <a:prstGeom prst="rect">
              <a:avLst/>
            </a:prstGeom>
            <a:solidFill>
              <a:srgbClr val="2E2E2E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3305234"/>
            <a:ext cx="5359477" cy="366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Results</a:t>
            </a:r>
          </a:p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&amp;</a:t>
            </a:r>
          </a:p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Inferences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406358" y="3911857"/>
            <a:ext cx="501617" cy="501617"/>
          </a:xfrm>
          <a:custGeom>
            <a:avLst/>
            <a:gdLst/>
            <a:ahLst/>
            <a:cxnLst/>
            <a:rect r="r" b="b" t="t" l="l"/>
            <a:pathLst>
              <a:path h="501617" w="501617">
                <a:moveTo>
                  <a:pt x="0" y="0"/>
                </a:moveTo>
                <a:lnTo>
                  <a:pt x="501617" y="0"/>
                </a:lnTo>
                <a:lnTo>
                  <a:pt x="501617" y="501617"/>
                </a:lnTo>
                <a:lnTo>
                  <a:pt x="0" y="50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32971" y="1473337"/>
            <a:ext cx="10011404" cy="88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Overcrowding during peak hours or fests and stray animals in dining areas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2971" y="2547167"/>
            <a:ext cx="10525678" cy="88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Distance of these food outlets from residences(~34%) and high prices(~ 15%) affected peoples food choices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32971" y="3703541"/>
            <a:ext cx="10011404" cy="88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63% of participants have faced difficulty in locating food shops in the campus at least a few times during their stay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434698" y="8098567"/>
            <a:ext cx="491836" cy="491836"/>
          </a:xfrm>
          <a:custGeom>
            <a:avLst/>
            <a:gdLst/>
            <a:ahLst/>
            <a:cxnLst/>
            <a:rect r="r" b="b" t="t" l="l"/>
            <a:pathLst>
              <a:path h="491836" w="491836">
                <a:moveTo>
                  <a:pt x="0" y="0"/>
                </a:moveTo>
                <a:lnTo>
                  <a:pt x="491836" y="0"/>
                </a:lnTo>
                <a:lnTo>
                  <a:pt x="491836" y="491836"/>
                </a:lnTo>
                <a:lnTo>
                  <a:pt x="0" y="49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87902" y="9342619"/>
            <a:ext cx="507167" cy="507167"/>
          </a:xfrm>
          <a:custGeom>
            <a:avLst/>
            <a:gdLst/>
            <a:ahLst/>
            <a:cxnLst/>
            <a:rect r="r" b="b" t="t" l="l"/>
            <a:pathLst>
              <a:path h="507167" w="507167">
                <a:moveTo>
                  <a:pt x="0" y="0"/>
                </a:moveTo>
                <a:lnTo>
                  <a:pt x="507167" y="0"/>
                </a:lnTo>
                <a:lnTo>
                  <a:pt x="507167" y="507166"/>
                </a:lnTo>
                <a:lnTo>
                  <a:pt x="0" y="507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7800" y="6883559"/>
            <a:ext cx="538733" cy="538733"/>
          </a:xfrm>
          <a:custGeom>
            <a:avLst/>
            <a:gdLst/>
            <a:ahLst/>
            <a:cxnLst/>
            <a:rect r="r" b="b" t="t" l="l"/>
            <a:pathLst>
              <a:path h="538733" w="538733">
                <a:moveTo>
                  <a:pt x="0" y="0"/>
                </a:moveTo>
                <a:lnTo>
                  <a:pt x="538734" y="0"/>
                </a:lnTo>
                <a:lnTo>
                  <a:pt x="538734" y="538733"/>
                </a:lnTo>
                <a:lnTo>
                  <a:pt x="0" y="538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87800" y="5668218"/>
            <a:ext cx="538733" cy="538733"/>
          </a:xfrm>
          <a:custGeom>
            <a:avLst/>
            <a:gdLst/>
            <a:ahLst/>
            <a:cxnLst/>
            <a:rect r="r" b="b" t="t" l="l"/>
            <a:pathLst>
              <a:path h="538733" w="538733">
                <a:moveTo>
                  <a:pt x="0" y="0"/>
                </a:moveTo>
                <a:lnTo>
                  <a:pt x="538734" y="0"/>
                </a:lnTo>
                <a:lnTo>
                  <a:pt x="538734" y="538734"/>
                </a:lnTo>
                <a:lnTo>
                  <a:pt x="0" y="538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332971" y="5569432"/>
            <a:ext cx="10011404" cy="88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Easy to find which outlets are ‘Open’ or ‘closed’ at any particular time, mentioned right under the outlet name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32971" y="6773432"/>
            <a:ext cx="10011404" cy="88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Takeout option was provided where students can pick up their  own order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32971" y="7977431"/>
            <a:ext cx="10011404" cy="88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Sorting according to the price from ‘Low to high’ and ‘high to low’ were added for users ease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32971" y="9137077"/>
            <a:ext cx="10011404" cy="88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outlets are categorised under popular ‘zones’ that will help people locate them even if they don’t remember the shop name.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406358" y="2733965"/>
            <a:ext cx="501617" cy="501617"/>
          </a:xfrm>
          <a:custGeom>
            <a:avLst/>
            <a:gdLst/>
            <a:ahLst/>
            <a:cxnLst/>
            <a:rect r="r" b="b" t="t" l="l"/>
            <a:pathLst>
              <a:path h="501617" w="501617">
                <a:moveTo>
                  <a:pt x="0" y="0"/>
                </a:moveTo>
                <a:lnTo>
                  <a:pt x="501617" y="0"/>
                </a:lnTo>
                <a:lnTo>
                  <a:pt x="501617" y="501617"/>
                </a:lnTo>
                <a:lnTo>
                  <a:pt x="0" y="50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29807" y="1593982"/>
            <a:ext cx="501617" cy="501617"/>
          </a:xfrm>
          <a:custGeom>
            <a:avLst/>
            <a:gdLst/>
            <a:ahLst/>
            <a:cxnLst/>
            <a:rect r="r" b="b" t="t" l="l"/>
            <a:pathLst>
              <a:path h="501617" w="501617">
                <a:moveTo>
                  <a:pt x="0" y="0"/>
                </a:moveTo>
                <a:lnTo>
                  <a:pt x="501617" y="0"/>
                </a:lnTo>
                <a:lnTo>
                  <a:pt x="501617" y="501617"/>
                </a:lnTo>
                <a:lnTo>
                  <a:pt x="0" y="50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434698" y="527083"/>
            <a:ext cx="501617" cy="501617"/>
          </a:xfrm>
          <a:custGeom>
            <a:avLst/>
            <a:gdLst/>
            <a:ahLst/>
            <a:cxnLst/>
            <a:rect r="r" b="b" t="t" l="l"/>
            <a:pathLst>
              <a:path h="501617" w="501617">
                <a:moveTo>
                  <a:pt x="0" y="0"/>
                </a:moveTo>
                <a:lnTo>
                  <a:pt x="501617" y="0"/>
                </a:lnTo>
                <a:lnTo>
                  <a:pt x="501617" y="501617"/>
                </a:lnTo>
                <a:lnTo>
                  <a:pt x="0" y="50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332971" y="402688"/>
            <a:ext cx="9836240" cy="88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&gt; 90% felt the need for a late-night snack and faced problems due to inter-hall and delivery restrictions at night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9055" y="8344837"/>
            <a:ext cx="19027055" cy="1942163"/>
            <a:chOff x="0" y="0"/>
            <a:chExt cx="5011241" cy="511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11241" cy="511516"/>
            </a:xfrm>
            <a:custGeom>
              <a:avLst/>
              <a:gdLst/>
              <a:ahLst/>
              <a:cxnLst/>
              <a:rect r="r" b="b" t="t" l="l"/>
              <a:pathLst>
                <a:path h="511516" w="5011241">
                  <a:moveTo>
                    <a:pt x="0" y="0"/>
                  </a:moveTo>
                  <a:lnTo>
                    <a:pt x="5011241" y="0"/>
                  </a:lnTo>
                  <a:lnTo>
                    <a:pt x="5011241" y="511516"/>
                  </a:lnTo>
                  <a:lnTo>
                    <a:pt x="0" y="511516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11241" cy="549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14758" y="98034"/>
            <a:ext cx="4155311" cy="10188966"/>
            <a:chOff x="0" y="0"/>
            <a:chExt cx="1094403" cy="26835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4403" cy="2683514"/>
            </a:xfrm>
            <a:custGeom>
              <a:avLst/>
              <a:gdLst/>
              <a:ahLst/>
              <a:cxnLst/>
              <a:rect r="r" b="b" t="t" l="l"/>
              <a:pathLst>
                <a:path h="2683514" w="1094403">
                  <a:moveTo>
                    <a:pt x="0" y="0"/>
                  </a:moveTo>
                  <a:lnTo>
                    <a:pt x="1094403" y="0"/>
                  </a:lnTo>
                  <a:lnTo>
                    <a:pt x="1094403" y="2683514"/>
                  </a:lnTo>
                  <a:lnTo>
                    <a:pt x="0" y="2683514"/>
                  </a:lnTo>
                  <a:close/>
                </a:path>
              </a:pathLst>
            </a:custGeom>
            <a:solidFill>
              <a:srgbClr val="849F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94403" cy="2721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943120"/>
            <a:ext cx="4271158" cy="182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b="true" sz="12000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98076" y="1943120"/>
            <a:ext cx="13489924" cy="182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true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First Prototype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178925" y="4447054"/>
            <a:ext cx="504339" cy="504339"/>
          </a:xfrm>
          <a:custGeom>
            <a:avLst/>
            <a:gdLst/>
            <a:ahLst/>
            <a:cxnLst/>
            <a:rect r="r" b="b" t="t" l="l"/>
            <a:pathLst>
              <a:path h="504339" w="504339">
                <a:moveTo>
                  <a:pt x="0" y="0"/>
                </a:moveTo>
                <a:lnTo>
                  <a:pt x="504338" y="0"/>
                </a:lnTo>
                <a:lnTo>
                  <a:pt x="504338" y="504338"/>
                </a:lnTo>
                <a:lnTo>
                  <a:pt x="0" y="50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29053" y="4532332"/>
            <a:ext cx="5890839" cy="41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first Prototype was made in figma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178925" y="5483422"/>
            <a:ext cx="504339" cy="504339"/>
          </a:xfrm>
          <a:custGeom>
            <a:avLst/>
            <a:gdLst/>
            <a:ahLst/>
            <a:cxnLst/>
            <a:rect r="r" b="b" t="t" l="l"/>
            <a:pathLst>
              <a:path h="504339" w="504339">
                <a:moveTo>
                  <a:pt x="0" y="0"/>
                </a:moveTo>
                <a:lnTo>
                  <a:pt x="504338" y="0"/>
                </a:lnTo>
                <a:lnTo>
                  <a:pt x="504338" y="504339"/>
                </a:lnTo>
                <a:lnTo>
                  <a:pt x="0" y="50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29053" y="5568700"/>
            <a:ext cx="5142713" cy="41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Major Features its had were :-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29053" y="6211618"/>
            <a:ext cx="7608389" cy="164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Sign In and  a user profile </a:t>
            </a:r>
          </a:p>
          <a:p>
            <a:pPr algn="l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Homepage divided into zones with the outlets </a:t>
            </a:r>
          </a:p>
          <a:p>
            <a:pPr algn="l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cart </a:t>
            </a:r>
          </a:p>
          <a:p>
            <a:pPr algn="l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grievances section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036347" cy="10287000"/>
            <a:chOff x="0" y="0"/>
            <a:chExt cx="106307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30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63071">
                  <a:moveTo>
                    <a:pt x="0" y="0"/>
                  </a:moveTo>
                  <a:lnTo>
                    <a:pt x="1063071" y="0"/>
                  </a:lnTo>
                  <a:lnTo>
                    <a:pt x="10630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49F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307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36347" y="8149837"/>
            <a:ext cx="14251653" cy="2137163"/>
            <a:chOff x="0" y="0"/>
            <a:chExt cx="3753522" cy="5628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53522" cy="562874"/>
            </a:xfrm>
            <a:custGeom>
              <a:avLst/>
              <a:gdLst/>
              <a:ahLst/>
              <a:cxnLst/>
              <a:rect r="r" b="b" t="t" l="l"/>
              <a:pathLst>
                <a:path h="562874" w="3753522">
                  <a:moveTo>
                    <a:pt x="0" y="0"/>
                  </a:moveTo>
                  <a:lnTo>
                    <a:pt x="3753522" y="0"/>
                  </a:lnTo>
                  <a:lnTo>
                    <a:pt x="3753522" y="562874"/>
                  </a:lnTo>
                  <a:lnTo>
                    <a:pt x="0" y="562874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53522" cy="600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776969"/>
            <a:ext cx="4271158" cy="182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b="true" sz="12000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98076" y="1485821"/>
            <a:ext cx="13489924" cy="365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true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The 2</a:t>
            </a:r>
            <a:r>
              <a:rPr lang="en-US" sz="12000" b="true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nd</a:t>
            </a:r>
            <a:r>
              <a:rPr lang="en-US" sz="12000" b="true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 Needfinding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49596" y="5777249"/>
            <a:ext cx="11150003" cy="82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Observation Sessions with a few major tasks and Semi-structured Interviews were conducted to evaluate the first prototype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8843"/>
            <a:ext cx="18288000" cy="2714181"/>
            <a:chOff x="0" y="0"/>
            <a:chExt cx="24384000" cy="361890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872" r="0" b="38872"/>
            <a:stretch>
              <a:fillRect/>
            </a:stretch>
          </p:blipFill>
          <p:spPr>
            <a:xfrm flipH="false" flipV="false">
              <a:off x="0" y="0"/>
              <a:ext cx="24384000" cy="361890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295878" y="-108843"/>
            <a:ext cx="19835240" cy="2714181"/>
            <a:chOff x="0" y="0"/>
            <a:chExt cx="5224096" cy="7148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24096" cy="714846"/>
            </a:xfrm>
            <a:custGeom>
              <a:avLst/>
              <a:gdLst/>
              <a:ahLst/>
              <a:cxnLst/>
              <a:rect r="r" b="b" t="t" l="l"/>
              <a:pathLst>
                <a:path h="714846" w="5224096">
                  <a:moveTo>
                    <a:pt x="0" y="0"/>
                  </a:moveTo>
                  <a:lnTo>
                    <a:pt x="5224096" y="0"/>
                  </a:lnTo>
                  <a:lnTo>
                    <a:pt x="5224096" y="714846"/>
                  </a:lnTo>
                  <a:lnTo>
                    <a:pt x="0" y="714846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224096" cy="752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2605338"/>
            <a:ext cx="18288000" cy="7681662"/>
            <a:chOff x="0" y="0"/>
            <a:chExt cx="4816593" cy="20231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023154"/>
            </a:xfrm>
            <a:custGeom>
              <a:avLst/>
              <a:gdLst/>
              <a:ahLst/>
              <a:cxnLst/>
              <a:rect r="r" b="b" t="t" l="l"/>
              <a:pathLst>
                <a:path h="20231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23154"/>
                  </a:lnTo>
                  <a:lnTo>
                    <a:pt x="0" y="2023154"/>
                  </a:lnTo>
                  <a:close/>
                </a:path>
              </a:pathLst>
            </a:custGeom>
            <a:solidFill>
              <a:srgbClr val="849F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206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99831" y="948008"/>
            <a:ext cx="17249129" cy="127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b="true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Pain Points    &amp;   Design Changes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9831" y="2948455"/>
            <a:ext cx="6419951" cy="78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Difficulty in choosing exclusive veg and non-veg options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14798" y="2944471"/>
            <a:ext cx="6191082" cy="39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Veg and nonveg filters were added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831" y="4058209"/>
            <a:ext cx="6696394" cy="73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Because of the c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olor scheme some features like ‘Add to cart’ were not noticeable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4249" y="8819826"/>
            <a:ext cx="7059611" cy="37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way of proceeding if people forget password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4249" y="7741510"/>
            <a:ext cx="7248446" cy="37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way of cancelling an order after it has been placed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4249" y="6636689"/>
            <a:ext cx="7059611" cy="73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was n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feedback after placing an order and the subsequent steps after that.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9831" y="5163031"/>
            <a:ext cx="7059611" cy="73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is n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way of making changes in the payment details in the cart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4798" y="3976657"/>
            <a:ext cx="837320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col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 scheme was improved and kept uniform. The industry standards were followed for fonts and designs.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14798" y="8819826"/>
            <a:ext cx="7389255" cy="37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orget password feature was added in the log in pages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14798" y="7646299"/>
            <a:ext cx="7725074" cy="73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p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 up to show the cancel order option was added with a timer of 2 mins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14798" y="6636689"/>
            <a:ext cx="6684916" cy="37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order status part was added to the home page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14798" y="5081479"/>
            <a:ext cx="8083227" cy="109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ons to change the UPI Id and Card details were added in the cart. Now even multiple addresses are allowed and a choice is provided in the cart.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722144" cy="10287000"/>
          </a:xfrm>
          <a:prstGeom prst="rect">
            <a:avLst/>
          </a:prstGeom>
          <a:solidFill>
            <a:srgbClr val="849F2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682366" y="5426069"/>
            <a:ext cx="13605634" cy="4860931"/>
            <a:chOff x="0" y="0"/>
            <a:chExt cx="3583377" cy="12802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3377" cy="1280245"/>
            </a:xfrm>
            <a:custGeom>
              <a:avLst/>
              <a:gdLst/>
              <a:ahLst/>
              <a:cxnLst/>
              <a:rect r="r" b="b" t="t" l="l"/>
              <a:pathLst>
                <a:path h="1280245" w="3583377">
                  <a:moveTo>
                    <a:pt x="0" y="0"/>
                  </a:moveTo>
                  <a:lnTo>
                    <a:pt x="3583377" y="0"/>
                  </a:lnTo>
                  <a:lnTo>
                    <a:pt x="3583377" y="1280245"/>
                  </a:lnTo>
                  <a:lnTo>
                    <a:pt x="0" y="128024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583377" cy="1289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11062" y="942975"/>
            <a:ext cx="5542610" cy="7680558"/>
            <a:chOff x="0" y="0"/>
            <a:chExt cx="4734560" cy="6560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2"/>
              <a:stretch>
                <a:fillRect l="-57734" t="0" r="-5773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86856" y="8607437"/>
            <a:ext cx="6591021" cy="1301727"/>
          </a:xfrm>
          <a:custGeom>
            <a:avLst/>
            <a:gdLst/>
            <a:ahLst/>
            <a:cxnLst/>
            <a:rect r="r" b="b" t="t" l="l"/>
            <a:pathLst>
              <a:path h="1301727" w="6591021">
                <a:moveTo>
                  <a:pt x="0" y="0"/>
                </a:moveTo>
                <a:lnTo>
                  <a:pt x="6591021" y="0"/>
                </a:lnTo>
                <a:lnTo>
                  <a:pt x="6591021" y="1301726"/>
                </a:lnTo>
                <a:lnTo>
                  <a:pt x="0" y="130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314088" y="1808146"/>
            <a:ext cx="8039523" cy="309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Additional features: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price slider was added to choose the convenient price range </a:t>
            </a:r>
          </a:p>
          <a:p>
            <a:pPr algn="l" marL="647700" indent="-323850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 budget was added to help keep track of spendings and serve as a gentle reminder for users to not go overboard 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14088" y="6046335"/>
            <a:ext cx="8039523" cy="2117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Possible additional changes: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Reminders to update profile in the cart </a:t>
            </a:r>
          </a:p>
          <a:p>
            <a:pPr algn="l" marL="647700" indent="-323850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Possible to increase the number of an item in the cart and order pages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9F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25115" y="1773641"/>
            <a:ext cx="7765670" cy="336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 b="true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The Final Prototype 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629998" y="1028700"/>
            <a:ext cx="3736053" cy="7592594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5484" t="0" r="-15385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63088" y="8718206"/>
            <a:ext cx="5522551" cy="1080187"/>
          </a:xfrm>
          <a:custGeom>
            <a:avLst/>
            <a:gdLst/>
            <a:ahLst/>
            <a:cxnLst/>
            <a:rect r="r" b="b" t="t" l="l"/>
            <a:pathLst>
              <a:path h="1080187" w="5522551">
                <a:moveTo>
                  <a:pt x="0" y="0"/>
                </a:moveTo>
                <a:lnTo>
                  <a:pt x="5522552" y="0"/>
                </a:lnTo>
                <a:lnTo>
                  <a:pt x="5522552" y="1080188"/>
                </a:lnTo>
                <a:lnTo>
                  <a:pt x="0" y="108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6" r="0" b="-486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3261831" y="5311774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851455" y="6355179"/>
            <a:ext cx="8091078" cy="194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1"/>
              </a:lnSpc>
            </a:pPr>
            <a:r>
              <a:rPr lang="en-US" sz="5209" b="true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It can be found here - </a:t>
            </a:r>
          </a:p>
          <a:p>
            <a:pPr algn="l">
              <a:lnSpc>
                <a:spcPts val="6251"/>
              </a:lnSpc>
            </a:pPr>
          </a:p>
          <a:p>
            <a:pPr algn="l">
              <a:lnSpc>
                <a:spcPts val="28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917585" y="7681183"/>
            <a:ext cx="262354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4099" u="sng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  <a:hlinkClick r:id="rId5" tooltip="https://www.figma.com/proto/r7QagZbK5MYPiv5JWb26AU/practice?node-id=177-934&amp;t=H0fOKrPz3JZkRZTG-1&amp;scaling=scale-down&amp;content-scaling=fixed&amp;page-id=0%3A1&amp;starting-point-node-id=177%3A934&amp;show-proto-sidebar=1"/>
              </a:rPr>
              <a:t>Figma 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DAGmcmdzqng</dc:identifier>
  <dcterms:modified xsi:type="dcterms:W3CDTF">2011-08-01T06:04:30Z</dcterms:modified>
  <cp:revision>1</cp:revision>
  <dc:title>HCI_Project_Presentation </dc:title>
</cp:coreProperties>
</file>